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FCC"/>
          </a:solidFill>
        </a:fill>
      </a:tcStyle>
    </a:wholeTbl>
    <a:band2H>
      <a:tcTxStyle b="def" i="def"/>
      <a:tcStyle>
        <a:tcBdr/>
        <a:fill>
          <a:solidFill>
            <a:srgbClr val="F1F7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6CB"/>
          </a:solidFill>
        </a:fill>
      </a:tcStyle>
    </a:wholeTbl>
    <a:band2H>
      <a:tcTxStyle b="def" i="def"/>
      <a:tcStyle>
        <a:tcBdr/>
        <a:fill>
          <a:solidFill>
            <a:srgbClr val="FCEC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F0DF"/>
          </a:solidFill>
        </a:fill>
      </a:tcStyle>
    </a:wholeTbl>
    <a:band2H>
      <a:tcTxStyle b="def" i="def"/>
      <a:tcStyle>
        <a:tcBdr/>
        <a:fill>
          <a:solidFill>
            <a:srgbClr val="EAF7F0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analogy of driving a car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Info: chart, monitors, what’s happening over the drapes, noises or lack of noise (sudden quiet)</a:t>
            </a:r>
          </a:p>
          <a:p>
            <a:pPr/>
            <a:r>
              <a:t>Understanding: pattern recognition from experience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 cap="all"/>
            </a:lvl1pPr>
            <a:lvl2pPr marL="0" indent="457200">
              <a:buClrTx/>
              <a:buSzTx/>
              <a:buNone/>
              <a:defRPr b="1" cap="all"/>
            </a:lvl2pPr>
            <a:lvl3pPr marL="0" indent="914400">
              <a:buClrTx/>
              <a:buSzTx/>
              <a:buNone/>
              <a:defRPr b="1" cap="all"/>
            </a:lvl3pPr>
            <a:lvl4pPr marL="0" indent="1371600">
              <a:buClrTx/>
              <a:buSzTx/>
              <a:buNone/>
              <a:defRPr b="1" cap="all"/>
            </a:lvl4pPr>
            <a:lvl5pPr marL="0" indent="1828800">
              <a:buClrTx/>
              <a:buSzTx/>
              <a:buNone/>
              <a:defRPr b="1"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Title Text"/>
          <p:cNvSpPr txBox="1"/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3" name="Picture Placeholder 2"/>
          <p:cNvSpPr/>
          <p:nvPr>
            <p:ph type="pic" sz="half" idx="21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itle Text"/>
          <p:cNvSpPr txBox="1"/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4572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9144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13716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1828800">
              <a:buClrTx/>
              <a:buSzTx/>
              <a:buNone/>
              <a:defRPr cap="small"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3"/>
          <p:cNvSpPr/>
          <p:nvPr>
            <p:ph type="body" sz="quarter" idx="21"/>
          </p:nvPr>
        </p:nvSpPr>
        <p:spPr>
          <a:xfrm>
            <a:off x="1154954" y="4350656"/>
            <a:ext cx="8825660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</a:p>
        </p:txBody>
      </p:sp>
      <p:sp>
        <p:nvSpPr>
          <p:cNvPr id="186" name="TextBox 8"/>
          <p:cNvSpPr txBox="1"/>
          <p:nvPr/>
        </p:nvSpPr>
        <p:spPr>
          <a:xfrm>
            <a:off x="944014" y="971252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87" name="TextBox 12"/>
          <p:cNvSpPr txBox="1"/>
          <p:nvPr/>
        </p:nvSpPr>
        <p:spPr>
          <a:xfrm>
            <a:off x="9376210" y="2613786"/>
            <a:ext cx="71047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Title Text"/>
          <p:cNvSpPr txBox="1"/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02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Title Text"/>
          <p:cNvSpPr txBox="1"/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ext Placeholder 3"/>
          <p:cNvSpPr/>
          <p:nvPr>
            <p:ph type="body" sz="quarter" idx="21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19" name="Text Placeholder 4"/>
          <p:cNvSpPr/>
          <p:nvPr>
            <p:ph type="body" sz="quarter" idx="22"/>
          </p:nvPr>
        </p:nvSpPr>
        <p:spPr>
          <a:xfrm>
            <a:off x="3883659" y="1981199"/>
            <a:ext cx="2936242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20" name="Text Placeholder 3"/>
          <p:cNvSpPr/>
          <p:nvPr>
            <p:ph type="body" sz="quarter" idx="23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21" name="Text Placeholder 4"/>
          <p:cNvSpPr/>
          <p:nvPr>
            <p:ph type="body" sz="quarter" idx="24"/>
          </p:nvPr>
        </p:nvSpPr>
        <p:spPr>
          <a:xfrm>
            <a:off x="7124699" y="1981199"/>
            <a:ext cx="2932115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22" name="Text Placeholder 3"/>
          <p:cNvSpPr/>
          <p:nvPr>
            <p:ph type="body" sz="quarter" idx="25"/>
          </p:nvPr>
        </p:nvSpPr>
        <p:spPr>
          <a:xfrm>
            <a:off x="7124699" y="2667000"/>
            <a:ext cx="293211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23" name="Straight Connector 16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Straight Connector 17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Title Text"/>
          <p:cNvSpPr txBox="1"/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Picture Placeholder 2"/>
          <p:cNvSpPr/>
          <p:nvPr>
            <p:ph type="pic" sz="quarter" idx="21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1" name="Text Placeholder 3"/>
          <p:cNvSpPr/>
          <p:nvPr>
            <p:ph type="body" sz="quarter" idx="22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2" name="Text Placeholder 4"/>
          <p:cNvSpPr/>
          <p:nvPr>
            <p:ph type="body" sz="quarter" idx="23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43" name="Picture Placeholder 2"/>
          <p:cNvSpPr/>
          <p:nvPr>
            <p:ph type="pic" sz="quarter" idx="24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4" name="Text Placeholder 3"/>
          <p:cNvSpPr/>
          <p:nvPr>
            <p:ph type="body" sz="quarter" idx="25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5" name="Text Placeholder 4"/>
          <p:cNvSpPr/>
          <p:nvPr>
            <p:ph type="body" sz="quarter" idx="26"/>
          </p:nvPr>
        </p:nvSpPr>
        <p:spPr>
          <a:xfrm>
            <a:off x="7124699" y="4250949"/>
            <a:ext cx="293211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246" name="Picture Placeholder 2"/>
          <p:cNvSpPr/>
          <p:nvPr>
            <p:ph type="pic" sz="quarter" idx="27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47" name="Text Placeholder 3"/>
          <p:cNvSpPr/>
          <p:nvPr>
            <p:ph type="body" sz="quarter" idx="28"/>
          </p:nvPr>
        </p:nvSpPr>
        <p:spPr>
          <a:xfrm>
            <a:off x="7124575" y="4827208"/>
            <a:ext cx="2935998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48" name="Straight Connector 16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Straight Connector 17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45130" y="99014"/>
            <a:ext cx="9740817" cy="14005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45130" y="1596787"/>
            <a:ext cx="9849998" cy="491319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824592" indent="-367392">
              <a:defRPr sz="3600"/>
            </a:lvl2pPr>
            <a:lvl3pPr marL="1257300" indent="-342900">
              <a:defRPr sz="3600"/>
            </a:lvl3pPr>
            <a:lvl4pPr marL="1783079" indent="-411479">
              <a:defRPr sz="3600"/>
            </a:lvl4pPr>
            <a:lvl5pPr marL="2286000" indent="-457200"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7315200" y="5833109"/>
            <a:ext cx="2844800" cy="523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cap="all" sz="20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824592" indent="-367392">
              <a:defRPr sz="3600"/>
            </a:lvl2pPr>
            <a:lvl3pPr marL="1288472" indent="-374072">
              <a:defRPr sz="3600"/>
            </a:lvl3pPr>
            <a:lvl4pPr marL="2057400" indent="-685800">
              <a:defRPr sz="3600"/>
            </a:lvl4pPr>
            <a:lvl5pPr marL="2514600" indent="-685800"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Text Placeholder 4"/>
          <p:cNvSpPr/>
          <p:nvPr>
            <p:ph type="body" sz="quarter" idx="21"/>
          </p:nvPr>
        </p:nvSpPr>
        <p:spPr>
          <a:xfrm>
            <a:off x="5654495" y="1904999"/>
            <a:ext cx="439634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itle Text"/>
          <p:cNvSpPr txBox="1"/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7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1154954" y="1447800"/>
            <a:ext cx="3401065" cy="14478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  <a:lvl2pPr marL="774700" indent="-317500">
              <a:defRPr sz="2000"/>
            </a:lvl2pPr>
            <a:lvl3pPr marL="1200150" indent="-285750">
              <a:defRPr sz="2000"/>
            </a:lvl3pPr>
            <a:lvl4pPr marL="1698171" indent="-326571">
              <a:defRPr sz="2000"/>
            </a:lvl4pPr>
            <a:lvl5pPr marL="2155371" indent="-326571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Text Placeholder 3"/>
          <p:cNvSpPr/>
          <p:nvPr>
            <p:ph type="body" sz="quarter" idx="21"/>
          </p:nvPr>
        </p:nvSpPr>
        <p:spPr>
          <a:xfrm>
            <a:off x="1154954" y="3129279"/>
            <a:ext cx="3401063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37" name="Picture Placeholder 2"/>
          <p:cNvSpPr/>
          <p:nvPr>
            <p:ph type="pic" sz="quarter" idx="21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13.xml"/><Relationship Id="rId20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3613" t="0" r="0" b="0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35640" t="0" r="0" b="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7AC4F0">
                  <a:alpha val="7000"/>
                </a:srgbClr>
              </a:gs>
              <a:gs pos="36000">
                <a:srgbClr val="7AC4F0">
                  <a:alpha val="6000"/>
                </a:srgbClr>
              </a:gs>
              <a:gs pos="69000">
                <a:srgbClr val="7AC4F0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0" t="28812" r="0" b="0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rcRect l="0" t="0" r="0"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6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6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6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6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6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808514" marR="0" indent="-5225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265714" marR="0" indent="-5225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722914" marR="0" indent="-5225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180114" marR="0" indent="-5225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3200" u="none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oyalcollege.ca/en/search.html?fulltext=&amp;format=powerpoint&amp;type=document" TargetMode="External"/><Relationship Id="rId3" Type="http://schemas.openxmlformats.org/officeDocument/2006/relationships/hyperlink" Target="https://www.cmpa-acpm.ca/en/education-events/good-practices/physician-team/situational-awareness" TargetMode="External"/><Relationship Id="rId4" Type="http://schemas.openxmlformats.org/officeDocument/2006/relationships/hyperlink" Target="http://freepik.com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qKYRDxwQf8" TargetMode="External"/><Relationship Id="rId3" Type="http://schemas.openxmlformats.org/officeDocument/2006/relationships/hyperlink" Target="https://www.youtube.com/watch?v=VndU2zap_Rg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xfrm>
            <a:off x="294467" y="5517396"/>
            <a:ext cx="11670226" cy="1078208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This work is licensed under CC BY-NC-SA 4.0. To view a copy of this license, visit: </a:t>
            </a:r>
            <a:r>
              <a:rPr>
                <a:solidFill>
                  <a:schemeClr val="accent1"/>
                </a:solidFill>
              </a:rPr>
              <a:t>https://creativecommons.org/licenses/by-nc-sa/4.0/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826" y="595240"/>
            <a:ext cx="8649347" cy="4776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Situational Awareness in Action</a:t>
            </a:r>
          </a:p>
        </p:txBody>
      </p:sp>
      <p:sp>
        <p:nvSpPr>
          <p:cNvPr id="307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3300"/>
            </a:pPr>
            <a:r>
              <a:t>Preop assessment</a:t>
            </a:r>
          </a:p>
          <a:p>
            <a:pPr lvl="1" marL="742950" indent="-285750">
              <a:lnSpc>
                <a:spcPct val="90000"/>
              </a:lnSpc>
              <a:defRPr i="1" sz="2500"/>
            </a:pPr>
            <a:r>
              <a:t>Thorough</a:t>
            </a:r>
            <a:r>
              <a:rPr i="0"/>
              <a:t> chart review (Preop ROS, surgeon’s notes, investns)</a:t>
            </a:r>
          </a:p>
          <a:p>
            <a:pPr>
              <a:lnSpc>
                <a:spcPct val="90000"/>
              </a:lnSpc>
              <a:defRPr sz="3300"/>
            </a:pPr>
            <a:r>
              <a:t>OR Coordinator role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Continuous info gathering!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Ongoing communication with RN Manager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Tracking dept members’ activities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Tracking surgical case progress/delays</a:t>
            </a:r>
          </a:p>
          <a:p>
            <a:pPr>
              <a:lnSpc>
                <a:spcPct val="90000"/>
              </a:lnSpc>
              <a:defRPr sz="3300"/>
            </a:pPr>
            <a:r>
              <a:t>New job site visit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Asking ++ questions</a:t>
            </a:r>
          </a:p>
        </p:txBody>
      </p:sp>
      <p:pic>
        <p:nvPicPr>
          <p:cNvPr id="30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5391" t="5074" r="10838" b="7103"/>
          <a:stretch>
            <a:fillRect/>
          </a:stretch>
        </p:blipFill>
        <p:spPr>
          <a:xfrm>
            <a:off x="9485056" y="2893102"/>
            <a:ext cx="2495905" cy="371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Evolution of Situational Awareness</a:t>
            </a:r>
          </a:p>
        </p:txBody>
      </p:sp>
      <p:sp>
        <p:nvSpPr>
          <p:cNvPr id="311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/>
            <a:r>
              <a:t>SA </a:t>
            </a:r>
            <a:r>
              <a:rPr u="sng"/>
              <a:t>CAN</a:t>
            </a:r>
            <a:r>
              <a:t> be taught, enhanced over time</a:t>
            </a:r>
          </a:p>
          <a:p>
            <a:pPr lvl="1" marL="742950" indent="-285750">
              <a:defRPr sz="2800"/>
            </a:pPr>
            <a:r>
              <a:t>Medical student to resident to junior staff to seasoned staff</a:t>
            </a:r>
          </a:p>
          <a:p>
            <a:pPr/>
            <a:r>
              <a:t>Impact of site changes</a:t>
            </a:r>
          </a:p>
          <a:p>
            <a:pPr lvl="1" marL="742950" indent="-285750">
              <a:defRPr sz="2800"/>
            </a:pPr>
            <a:r>
              <a:t>Available resources (equip/meds/blood/consultants/ICU)?</a:t>
            </a:r>
          </a:p>
          <a:p>
            <a:pPr lvl="1" marL="742950" indent="-285750">
              <a:defRPr sz="2800"/>
            </a:pPr>
            <a:r>
              <a:t>Knowledge of skill set of other team members?</a:t>
            </a:r>
          </a:p>
          <a:p>
            <a:pPr lvl="1" marL="742950" indent="-285750">
              <a:defRPr sz="2800"/>
            </a:pPr>
            <a:r>
              <a:t>Insight re surgical colleagues?</a:t>
            </a:r>
          </a:p>
        </p:txBody>
      </p:sp>
      <p:pic>
        <p:nvPicPr>
          <p:cNvPr id="3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9321" r="0" b="4383"/>
          <a:stretch>
            <a:fillRect/>
          </a:stretch>
        </p:blipFill>
        <p:spPr>
          <a:xfrm>
            <a:off x="7220197" y="4943849"/>
            <a:ext cx="4868884" cy="1815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Team Situational Awareness</a:t>
            </a:r>
          </a:p>
        </p:txBody>
      </p:sp>
      <p:sp>
        <p:nvSpPr>
          <p:cNvPr id="315" name="Content Placeholder 2"/>
          <p:cNvSpPr txBox="1"/>
          <p:nvPr>
            <p:ph type="body" idx="1"/>
          </p:nvPr>
        </p:nvSpPr>
        <p:spPr>
          <a:xfrm>
            <a:off x="645129" y="1596788"/>
            <a:ext cx="10315480" cy="4913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3300"/>
            </a:pPr>
            <a:r>
              <a:t>SA concept relates to individuals AND teams</a:t>
            </a:r>
          </a:p>
          <a:p>
            <a:pPr>
              <a:lnSpc>
                <a:spcPct val="90000"/>
              </a:lnSpc>
              <a:defRPr sz="3300"/>
            </a:pPr>
            <a:r>
              <a:t>Team SA = collective info gathering and interpretation of evolving situation</a:t>
            </a:r>
          </a:p>
          <a:p>
            <a:pPr>
              <a:lnSpc>
                <a:spcPct val="90000"/>
              </a:lnSpc>
              <a:defRPr sz="3300"/>
            </a:pPr>
            <a:r>
              <a:t>Requires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Knowledge of team tasks, training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Understanding of roles, responsibilities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Team members that have your back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Members knowing they can lose SA and welcome others’ input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Psychological safety</a:t>
            </a:r>
          </a:p>
        </p:txBody>
      </p:sp>
      <p:pic>
        <p:nvPicPr>
          <p:cNvPr id="31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89191" y="2870200"/>
            <a:ext cx="2546663" cy="2546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Successful, Highly Effective Teams</a:t>
            </a:r>
          </a:p>
        </p:txBody>
      </p:sp>
      <p:sp>
        <p:nvSpPr>
          <p:cNvPr id="319" name="Content Placeholder 2"/>
          <p:cNvSpPr txBox="1"/>
          <p:nvPr>
            <p:ph type="body" idx="1"/>
          </p:nvPr>
        </p:nvSpPr>
        <p:spPr>
          <a:xfrm>
            <a:off x="645130" y="1443243"/>
            <a:ext cx="9849998" cy="4913194"/>
          </a:xfrm>
          <a:prstGeom prst="rect">
            <a:avLst/>
          </a:prstGeom>
        </p:spPr>
        <p:txBody>
          <a:bodyPr/>
          <a:lstStyle/>
          <a:p>
            <a:pPr/>
            <a:r>
              <a:t>Common, clearly defined purpose</a:t>
            </a:r>
          </a:p>
          <a:p>
            <a:pPr/>
            <a:r>
              <a:t>Set and measured goals</a:t>
            </a:r>
          </a:p>
          <a:p>
            <a:pPr/>
            <a:r>
              <a:t>Effective leadership</a:t>
            </a:r>
          </a:p>
          <a:p>
            <a:pPr/>
            <a:r>
              <a:t>Good communication between members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Free to ask questions, share ideas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Mutual respect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Safe to speak up (psychological safety, trust)</a:t>
            </a:r>
          </a:p>
        </p:txBody>
      </p:sp>
      <p:sp>
        <p:nvSpPr>
          <p:cNvPr id="320" name="TextBox 3"/>
          <p:cNvSpPr txBox="1"/>
          <p:nvPr/>
        </p:nvSpPr>
        <p:spPr>
          <a:xfrm>
            <a:off x="80495" y="6273224"/>
            <a:ext cx="9758558" cy="55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Mickan SM, Rodger SA. Effective health care teams: a model of six characteristics developed from shared perceptions. Journal of Interprofessional Care, 2005, 19(4):358–370</a:t>
            </a:r>
          </a:p>
        </p:txBody>
      </p:sp>
      <p:pic>
        <p:nvPicPr>
          <p:cNvPr id="32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3398" y="1341225"/>
            <a:ext cx="3005096" cy="3005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Benefits of being in a good team</a:t>
            </a:r>
          </a:p>
        </p:txBody>
      </p:sp>
      <p:sp>
        <p:nvSpPr>
          <p:cNvPr id="324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/>
            <a:r>
              <a:t>In centres where staff perceived themselves being in a good team</a:t>
            </a:r>
          </a:p>
          <a:p>
            <a:pPr lvl="1" marL="742950" indent="-285750">
              <a:defRPr sz="2800"/>
            </a:pPr>
            <a:r>
              <a:t>Improved staff satisfaction</a:t>
            </a:r>
          </a:p>
          <a:p>
            <a:pPr lvl="1" marL="742950" indent="-285750">
              <a:defRPr sz="2800"/>
            </a:pPr>
            <a:r>
              <a:t>Improved staff performance</a:t>
            </a:r>
          </a:p>
          <a:p>
            <a:pPr lvl="1" marL="742950" indent="-285750">
              <a:defRPr sz="2800"/>
            </a:pPr>
            <a:r>
              <a:t>Better staff (reported) health</a:t>
            </a:r>
          </a:p>
          <a:p>
            <a:pPr lvl="1" marL="742950" indent="-285750">
              <a:defRPr sz="2800"/>
            </a:pPr>
            <a:r>
              <a:t>Reduced patient complaints</a:t>
            </a:r>
          </a:p>
          <a:p>
            <a:pPr lvl="1" marL="742950" indent="-285750">
              <a:defRPr sz="2800"/>
            </a:pPr>
            <a:r>
              <a:t>Reduced hospital standardized mortality rates!</a:t>
            </a:r>
          </a:p>
        </p:txBody>
      </p:sp>
      <p:sp>
        <p:nvSpPr>
          <p:cNvPr id="325" name="TextBox 3"/>
          <p:cNvSpPr txBox="1"/>
          <p:nvPr/>
        </p:nvSpPr>
        <p:spPr>
          <a:xfrm>
            <a:off x="147035" y="6420432"/>
            <a:ext cx="11897929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https://www.kingsfund.org.uk/sites/default/files/employee-engagement-nhs-performance-west-dawson-leadership-review2012-paper.pdf</a:t>
            </a:r>
          </a:p>
        </p:txBody>
      </p:sp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17474" r="0" b="14775"/>
          <a:stretch>
            <a:fillRect/>
          </a:stretch>
        </p:blipFill>
        <p:spPr>
          <a:xfrm>
            <a:off x="7311057" y="2419135"/>
            <a:ext cx="3841624" cy="2602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sp>
        <p:nvSpPr>
          <p:cNvPr id="329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Sharing of situational awareness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Or lack of awareness!</a:t>
            </a:r>
          </a:p>
          <a:p>
            <a:pPr>
              <a:lnSpc>
                <a:spcPct val="90000"/>
              </a:lnSpc>
            </a:pPr>
            <a:r>
              <a:t>Formalized/structure SA sharing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SSCL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Pre-block checklist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Handover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Team debriefs</a:t>
            </a:r>
          </a:p>
          <a:p>
            <a:pPr>
              <a:lnSpc>
                <a:spcPct val="90000"/>
              </a:lnSpc>
            </a:pPr>
            <a:r>
              <a:t>Poor communication leads to patient HARM</a:t>
            </a:r>
          </a:p>
        </p:txBody>
      </p:sp>
      <p:grpSp>
        <p:nvGrpSpPr>
          <p:cNvPr id="332" name="Group 3"/>
          <p:cNvGrpSpPr/>
          <p:nvPr/>
        </p:nvGrpSpPr>
        <p:grpSpPr>
          <a:xfrm>
            <a:off x="7388942" y="199382"/>
            <a:ext cx="4667545" cy="4913194"/>
            <a:chOff x="0" y="0"/>
            <a:chExt cx="4667544" cy="4913193"/>
          </a:xfrm>
        </p:grpSpPr>
        <p:pic>
          <p:nvPicPr>
            <p:cNvPr id="330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667545" cy="49131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sx="100000" sy="100000" kx="0" ky="0" algn="b" rotWithShape="0" blurRad="50800" dist="381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331" name="Rectangle 2"/>
            <p:cNvSpPr txBox="1"/>
            <p:nvPr/>
          </p:nvSpPr>
          <p:spPr>
            <a:xfrm>
              <a:off x="45720" y="4624543"/>
              <a:ext cx="246212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Courtesy of Dolighan.com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Personal/Team Debriefing</a:t>
            </a:r>
          </a:p>
        </p:txBody>
      </p:sp>
      <p:sp>
        <p:nvSpPr>
          <p:cNvPr id="335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/>
            <a:r>
              <a:t>What did I/we do well?</a:t>
            </a:r>
          </a:p>
          <a:p>
            <a:pPr/>
            <a:r>
              <a:t>What could I/we do differently next time?</a:t>
            </a:r>
          </a:p>
          <a:p>
            <a:pPr/>
            <a:r>
              <a:t>Are there issues to address?</a:t>
            </a:r>
          </a:p>
          <a:p>
            <a:pPr lvl="1" marL="742950" indent="-285750">
              <a:defRPr sz="2800"/>
            </a:pPr>
            <a:r>
              <a:t>Knowledge/information gaps?</a:t>
            </a:r>
          </a:p>
          <a:p>
            <a:pPr lvl="1" marL="742950" indent="-285750">
              <a:defRPr sz="2800"/>
            </a:pPr>
            <a:r>
              <a:t>Communication lapses?</a:t>
            </a:r>
          </a:p>
          <a:p>
            <a:pPr lvl="1" marL="742950" indent="-285750">
              <a:defRPr sz="2800"/>
            </a:pPr>
            <a:r>
              <a:t>Systemic issues?</a:t>
            </a:r>
          </a:p>
          <a:p>
            <a:pPr/>
            <a:r>
              <a:t>Path to building experience…</a:t>
            </a:r>
          </a:p>
        </p:txBody>
      </p:sp>
      <p:pic>
        <p:nvPicPr>
          <p:cNvPr id="33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6809" y="2168011"/>
            <a:ext cx="5407868" cy="5407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Situational Awareness Lapses</a:t>
            </a:r>
          </a:p>
        </p:txBody>
      </p:sp>
      <p:sp>
        <p:nvSpPr>
          <p:cNvPr id="339" name="Content Placeholder 2"/>
          <p:cNvSpPr txBox="1"/>
          <p:nvPr>
            <p:ph type="body" idx="1"/>
          </p:nvPr>
        </p:nvSpPr>
        <p:spPr>
          <a:xfrm>
            <a:off x="645128" y="1596788"/>
            <a:ext cx="11016989" cy="4913194"/>
          </a:xfrm>
          <a:prstGeom prst="rect">
            <a:avLst/>
          </a:prstGeom>
        </p:spPr>
        <p:txBody>
          <a:bodyPr/>
          <a:lstStyle/>
          <a:p>
            <a:pPr/>
            <a:r>
              <a:t>OR coordinator in noisy OR</a:t>
            </a:r>
          </a:p>
          <a:p>
            <a:pPr lvl="1" marL="742950" indent="-285750">
              <a:defRPr sz="2800"/>
            </a:pPr>
            <a:r>
              <a:t>cannot hear overhead trauma/stroke codes</a:t>
            </a:r>
          </a:p>
          <a:p>
            <a:pPr/>
            <a:r>
              <a:t>Challenging induction</a:t>
            </a:r>
          </a:p>
          <a:p>
            <a:pPr lvl="1" marL="742950" indent="-285750">
              <a:defRPr sz="2800"/>
            </a:pPr>
            <a:r>
              <a:t>High cognitive load, noisy OR, unable to hear monitors</a:t>
            </a:r>
          </a:p>
          <a:p>
            <a:pPr/>
            <a:r>
              <a:t>Laryngospasm on emergence</a:t>
            </a:r>
          </a:p>
          <a:p>
            <a:pPr lvl="1" marL="742950" indent="-285750">
              <a:defRPr sz="2800"/>
            </a:pPr>
            <a:r>
              <a:t>Team not paying attention, no help unless you point out emergency</a:t>
            </a:r>
          </a:p>
          <a:p>
            <a:pPr/>
            <a:r>
              <a:t>Others?</a:t>
            </a:r>
          </a:p>
        </p:txBody>
      </p:sp>
      <p:pic>
        <p:nvPicPr>
          <p:cNvPr id="3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8005" t="8596" r="6205" b="8934"/>
          <a:stretch>
            <a:fillRect/>
          </a:stretch>
        </p:blipFill>
        <p:spPr>
          <a:xfrm>
            <a:off x="9745836" y="1392319"/>
            <a:ext cx="2118660" cy="203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Incivility</a:t>
            </a:r>
          </a:p>
        </p:txBody>
      </p:sp>
      <p:sp>
        <p:nvSpPr>
          <p:cNvPr id="343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Rude, unsociable speech or behaviour</a:t>
            </a:r>
          </a:p>
          <a:p>
            <a:pPr>
              <a:lnSpc>
                <a:spcPct val="90000"/>
              </a:lnSpc>
            </a:pPr>
            <a:r>
              <a:t>As interpreted by the recipient</a:t>
            </a:r>
          </a:p>
          <a:p>
            <a:pPr>
              <a:lnSpc>
                <a:spcPct val="90000"/>
              </a:lnSpc>
            </a:pPr>
            <a:r>
              <a:t>Deliverer’s intent not relevant</a:t>
            </a:r>
          </a:p>
          <a:p>
            <a:pPr>
              <a:lnSpc>
                <a:spcPct val="90000"/>
              </a:lnSpc>
            </a:pPr>
            <a:r>
              <a:t>Reduces cognitive bandwidth, focus</a:t>
            </a:r>
          </a:p>
          <a:p>
            <a:pPr>
              <a:lnSpc>
                <a:spcPct val="90000"/>
              </a:lnSpc>
            </a:pPr>
            <a:r>
              <a:t>Leads to patient harm</a:t>
            </a:r>
          </a:p>
          <a:p>
            <a:pPr>
              <a:lnSpc>
                <a:spcPct val="90000"/>
              </a:lnSpc>
            </a:pPr>
            <a:r>
              <a:t>Impact of incivility unnoticed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Recipient </a:t>
            </a:r>
            <a:r>
              <a:rPr i="1"/>
              <a:t>unaware</a:t>
            </a:r>
            <a:r>
              <a:t> of reduced performance</a:t>
            </a:r>
          </a:p>
        </p:txBody>
      </p:sp>
      <p:pic>
        <p:nvPicPr>
          <p:cNvPr id="34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457" y="1083052"/>
            <a:ext cx="5774949" cy="5774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sp>
        <p:nvSpPr>
          <p:cNvPr id="347" name="Content Placeholder 2"/>
          <p:cNvSpPr txBox="1"/>
          <p:nvPr>
            <p:ph type="body" idx="1"/>
          </p:nvPr>
        </p:nvSpPr>
        <p:spPr>
          <a:xfrm>
            <a:off x="645130" y="1596788"/>
            <a:ext cx="10341318" cy="4913194"/>
          </a:xfrm>
          <a:prstGeom prst="rect">
            <a:avLst/>
          </a:prstGeom>
        </p:spPr>
        <p:txBody>
          <a:bodyPr/>
          <a:lstStyle/>
          <a:p>
            <a:pPr/>
            <a:r>
              <a:t>Anesthesiologist rude when surgeon asks about BP</a:t>
            </a:r>
          </a:p>
          <a:p>
            <a:pPr/>
            <a:r>
              <a:t>Anesthesia resident is condescending and dismissive to RN when they phone about a medication sensitivity</a:t>
            </a:r>
          </a:p>
          <a:p>
            <a:pPr>
              <a:defRPr b="1" u="sng"/>
            </a:pPr>
            <a:r>
              <a:t>Negative experience impacts future behaviours</a:t>
            </a:r>
          </a:p>
          <a:p>
            <a:pPr/>
            <a:r>
              <a:t>Failure to speak up (avoidance response) can generalize to others (not just original with offender)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7"/>
          <p:cNvSpPr/>
          <p:nvPr/>
        </p:nvSpPr>
        <p:spPr>
          <a:xfrm>
            <a:off x="-1" y="-6"/>
            <a:ext cx="12191697" cy="473074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Freeform: Shape 9"/>
          <p:cNvSpPr/>
          <p:nvPr/>
        </p:nvSpPr>
        <p:spPr>
          <a:xfrm>
            <a:off x="0" y="4055533"/>
            <a:ext cx="12192001" cy="2802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27" y="95"/>
                </a:lnTo>
                <a:lnTo>
                  <a:pt x="501" y="373"/>
                </a:lnTo>
                <a:lnTo>
                  <a:pt x="773" y="567"/>
                </a:lnTo>
                <a:lnTo>
                  <a:pt x="1097" y="772"/>
                </a:lnTo>
                <a:lnTo>
                  <a:pt x="1482" y="1018"/>
                </a:lnTo>
                <a:lnTo>
                  <a:pt x="1907" y="1277"/>
                </a:lnTo>
                <a:lnTo>
                  <a:pt x="2387" y="1550"/>
                </a:lnTo>
                <a:lnTo>
                  <a:pt x="2909" y="1839"/>
                </a:lnTo>
                <a:lnTo>
                  <a:pt x="3478" y="2128"/>
                </a:lnTo>
                <a:lnTo>
                  <a:pt x="4082" y="2422"/>
                </a:lnTo>
                <a:lnTo>
                  <a:pt x="4735" y="2695"/>
                </a:lnTo>
                <a:lnTo>
                  <a:pt x="5417" y="2956"/>
                </a:lnTo>
                <a:lnTo>
                  <a:pt x="6139" y="3194"/>
                </a:lnTo>
                <a:lnTo>
                  <a:pt x="6890" y="3421"/>
                </a:lnTo>
                <a:lnTo>
                  <a:pt x="7674" y="3634"/>
                </a:lnTo>
                <a:lnTo>
                  <a:pt x="8076" y="3710"/>
                </a:lnTo>
                <a:lnTo>
                  <a:pt x="8486" y="3793"/>
                </a:lnTo>
                <a:lnTo>
                  <a:pt x="8903" y="3872"/>
                </a:lnTo>
                <a:lnTo>
                  <a:pt x="9322" y="3923"/>
                </a:lnTo>
                <a:lnTo>
                  <a:pt x="9750" y="3969"/>
                </a:lnTo>
                <a:lnTo>
                  <a:pt x="10182" y="4018"/>
                </a:lnTo>
                <a:lnTo>
                  <a:pt x="10623" y="4050"/>
                </a:lnTo>
                <a:lnTo>
                  <a:pt x="11068" y="4050"/>
                </a:lnTo>
                <a:lnTo>
                  <a:pt x="11517" y="4066"/>
                </a:lnTo>
                <a:lnTo>
                  <a:pt x="11970" y="4050"/>
                </a:lnTo>
                <a:lnTo>
                  <a:pt x="12430" y="4018"/>
                </a:lnTo>
                <a:lnTo>
                  <a:pt x="12891" y="3988"/>
                </a:lnTo>
                <a:lnTo>
                  <a:pt x="13357" y="3923"/>
                </a:lnTo>
                <a:lnTo>
                  <a:pt x="13828" y="3856"/>
                </a:lnTo>
                <a:lnTo>
                  <a:pt x="14299" y="3777"/>
                </a:lnTo>
                <a:lnTo>
                  <a:pt x="14774" y="3667"/>
                </a:lnTo>
                <a:lnTo>
                  <a:pt x="15254" y="3534"/>
                </a:lnTo>
                <a:lnTo>
                  <a:pt x="15735" y="3407"/>
                </a:lnTo>
                <a:lnTo>
                  <a:pt x="16217" y="3245"/>
                </a:lnTo>
                <a:lnTo>
                  <a:pt x="16705" y="3051"/>
                </a:lnTo>
                <a:lnTo>
                  <a:pt x="17187" y="2857"/>
                </a:lnTo>
                <a:lnTo>
                  <a:pt x="17677" y="2632"/>
                </a:lnTo>
                <a:lnTo>
                  <a:pt x="18169" y="2387"/>
                </a:lnTo>
                <a:lnTo>
                  <a:pt x="18655" y="2128"/>
                </a:lnTo>
                <a:lnTo>
                  <a:pt x="19148" y="1825"/>
                </a:lnTo>
                <a:lnTo>
                  <a:pt x="19638" y="1501"/>
                </a:lnTo>
                <a:lnTo>
                  <a:pt x="20131" y="1180"/>
                </a:lnTo>
                <a:lnTo>
                  <a:pt x="20621" y="805"/>
                </a:lnTo>
                <a:lnTo>
                  <a:pt x="21109" y="421"/>
                </a:lnTo>
                <a:lnTo>
                  <a:pt x="21599" y="19"/>
                </a:lnTo>
                <a:lnTo>
                  <a:pt x="21599" y="17237"/>
                </a:lnTo>
                <a:lnTo>
                  <a:pt x="21600" y="17237"/>
                </a:lnTo>
                <a:lnTo>
                  <a:pt x="21600" y="21600"/>
                </a:lnTo>
                <a:lnTo>
                  <a:pt x="0" y="21600"/>
                </a:lnTo>
                <a:lnTo>
                  <a:pt x="0" y="17237"/>
                </a:lnTo>
                <a:lnTo>
                  <a:pt x="0" y="17237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4" name="Freeform 16"/>
          <p:cNvSpPr/>
          <p:nvPr/>
        </p:nvSpPr>
        <p:spPr>
          <a:xfrm>
            <a:off x="8719938" y="3753694"/>
            <a:ext cx="3472062" cy="825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6" fill="norm" stroke="1" extrusionOk="0">
                <a:moveTo>
                  <a:pt x="21589" y="0"/>
                </a:moveTo>
                <a:lnTo>
                  <a:pt x="21600" y="329"/>
                </a:lnTo>
                <a:lnTo>
                  <a:pt x="21600" y="12285"/>
                </a:lnTo>
                <a:lnTo>
                  <a:pt x="20926" y="12744"/>
                </a:lnTo>
                <a:cubicBezTo>
                  <a:pt x="15152" y="16503"/>
                  <a:pt x="3752" y="21600"/>
                  <a:pt x="262" y="21079"/>
                </a:cubicBezTo>
                <a:cubicBezTo>
                  <a:pt x="175" y="20515"/>
                  <a:pt x="87" y="19955"/>
                  <a:pt x="0" y="19391"/>
                </a:cubicBezTo>
                <a:lnTo>
                  <a:pt x="1170" y="18807"/>
                </a:lnTo>
                <a:lnTo>
                  <a:pt x="1767" y="18474"/>
                </a:lnTo>
                <a:lnTo>
                  <a:pt x="2378" y="18136"/>
                </a:lnTo>
                <a:lnTo>
                  <a:pt x="2998" y="17788"/>
                </a:lnTo>
                <a:lnTo>
                  <a:pt x="3620" y="17403"/>
                </a:lnTo>
                <a:lnTo>
                  <a:pt x="4253" y="17008"/>
                </a:lnTo>
                <a:lnTo>
                  <a:pt x="4897" y="16607"/>
                </a:lnTo>
                <a:lnTo>
                  <a:pt x="5549" y="16183"/>
                </a:lnTo>
                <a:lnTo>
                  <a:pt x="6206" y="15715"/>
                </a:lnTo>
                <a:lnTo>
                  <a:pt x="6873" y="15256"/>
                </a:lnTo>
                <a:lnTo>
                  <a:pt x="7544" y="14762"/>
                </a:lnTo>
                <a:lnTo>
                  <a:pt x="8221" y="14240"/>
                </a:lnTo>
                <a:lnTo>
                  <a:pt x="8901" y="13719"/>
                </a:lnTo>
                <a:lnTo>
                  <a:pt x="9587" y="13153"/>
                </a:lnTo>
                <a:lnTo>
                  <a:pt x="10282" y="12584"/>
                </a:lnTo>
                <a:lnTo>
                  <a:pt x="10972" y="11995"/>
                </a:lnTo>
                <a:lnTo>
                  <a:pt x="11669" y="11368"/>
                </a:lnTo>
                <a:lnTo>
                  <a:pt x="12375" y="10712"/>
                </a:lnTo>
                <a:lnTo>
                  <a:pt x="13080" y="10059"/>
                </a:lnTo>
                <a:lnTo>
                  <a:pt x="13783" y="9365"/>
                </a:lnTo>
                <a:lnTo>
                  <a:pt x="14498" y="8627"/>
                </a:lnTo>
                <a:lnTo>
                  <a:pt x="15200" y="7900"/>
                </a:lnTo>
                <a:lnTo>
                  <a:pt x="15914" y="7124"/>
                </a:lnTo>
                <a:lnTo>
                  <a:pt x="16633" y="6326"/>
                </a:lnTo>
                <a:lnTo>
                  <a:pt x="17338" y="5519"/>
                </a:lnTo>
                <a:lnTo>
                  <a:pt x="18050" y="4653"/>
                </a:lnTo>
                <a:lnTo>
                  <a:pt x="18761" y="3766"/>
                </a:lnTo>
                <a:lnTo>
                  <a:pt x="19472" y="2880"/>
                </a:lnTo>
                <a:lnTo>
                  <a:pt x="20178" y="1935"/>
                </a:lnTo>
                <a:lnTo>
                  <a:pt x="20884" y="977"/>
                </a:lnTo>
                <a:lnTo>
                  <a:pt x="21589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Title 1"/>
          <p:cNvSpPr txBox="1"/>
          <p:nvPr>
            <p:ph type="ctrTitle"/>
          </p:nvPr>
        </p:nvSpPr>
        <p:spPr>
          <a:xfrm>
            <a:off x="965505" y="623571"/>
            <a:ext cx="10260990" cy="3523885"/>
          </a:xfrm>
          <a:prstGeom prst="rect">
            <a:avLst/>
          </a:prstGeom>
        </p:spPr>
        <p:txBody>
          <a:bodyPr anchor="ctr"/>
          <a:lstStyle>
            <a:lvl1pPr algn="ctr">
              <a:defRPr sz="7400"/>
            </a:lvl1pPr>
          </a:lstStyle>
          <a:p>
            <a:pPr/>
            <a:r>
              <a:t>Situational Awareness, Communication and Teamwork</a:t>
            </a:r>
          </a:p>
        </p:txBody>
      </p:sp>
      <p:sp>
        <p:nvSpPr>
          <p:cNvPr id="266" name="Subtitle 2"/>
          <p:cNvSpPr txBox="1"/>
          <p:nvPr>
            <p:ph type="subTitle" sz="half" idx="1"/>
          </p:nvPr>
        </p:nvSpPr>
        <p:spPr>
          <a:xfrm>
            <a:off x="965505" y="4777380"/>
            <a:ext cx="10260990" cy="174915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defRPr sz="1800">
                <a:solidFill>
                  <a:srgbClr val="0E5580"/>
                </a:solidFill>
              </a:defRPr>
            </a:pPr>
            <a:r>
              <a:t>Lucie Filteau, MD, FRCPC</a:t>
            </a:r>
          </a:p>
          <a:p>
            <a:pPr algn="ctr">
              <a:lnSpc>
                <a:spcPct val="90000"/>
              </a:lnSpc>
              <a:defRPr sz="1800">
                <a:solidFill>
                  <a:srgbClr val="0E5580"/>
                </a:solidFill>
              </a:defRPr>
            </a:pPr>
            <a:r>
              <a:t>PGY 2-4 Academic Half Day</a:t>
            </a:r>
          </a:p>
          <a:p>
            <a:pPr algn="ctr">
              <a:lnSpc>
                <a:spcPct val="90000"/>
              </a:lnSpc>
              <a:defRPr sz="1800">
                <a:solidFill>
                  <a:srgbClr val="0E5580"/>
                </a:solidFill>
              </a:defRPr>
            </a:pPr>
            <a:r>
              <a:t>QPS Series</a:t>
            </a:r>
          </a:p>
        </p:txBody>
      </p:sp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50" y="4438117"/>
            <a:ext cx="2421551" cy="2421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44074"/>
          <a:stretch>
            <a:fillRect/>
          </a:stretch>
        </p:blipFill>
        <p:spPr>
          <a:xfrm>
            <a:off x="672518" y="67873"/>
            <a:ext cx="4802405" cy="672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55556" r="0" b="0"/>
          <a:stretch>
            <a:fillRect/>
          </a:stretch>
        </p:blipFill>
        <p:spPr>
          <a:xfrm>
            <a:off x="5638693" y="1447940"/>
            <a:ext cx="4802404" cy="5342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88436"/>
          <a:stretch>
            <a:fillRect/>
          </a:stretch>
        </p:blipFill>
        <p:spPr>
          <a:xfrm>
            <a:off x="5638691" y="67872"/>
            <a:ext cx="4802404" cy="1390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945" t="2204" r="788" b="2007"/>
          <a:stretch>
            <a:fillRect/>
          </a:stretch>
        </p:blipFill>
        <p:spPr>
          <a:xfrm>
            <a:off x="816576" y="1447799"/>
            <a:ext cx="10558848" cy="5283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0" b="27346"/>
          <a:stretch>
            <a:fillRect/>
          </a:stretch>
        </p:blipFill>
        <p:spPr>
          <a:xfrm>
            <a:off x="5348471" y="126999"/>
            <a:ext cx="6767543" cy="1188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1004" t="11388" r="42269" b="5502"/>
          <a:stretch>
            <a:fillRect/>
          </a:stretch>
        </p:blipFill>
        <p:spPr>
          <a:xfrm>
            <a:off x="-1" y="126999"/>
            <a:ext cx="5994459" cy="1188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 txBox="1"/>
          <p:nvPr>
            <p:ph type="title"/>
          </p:nvPr>
        </p:nvSpPr>
        <p:spPr>
          <a:xfrm>
            <a:off x="824201" y="99014"/>
            <a:ext cx="9561745" cy="1033750"/>
          </a:xfrm>
          <a:prstGeom prst="rect">
            <a:avLst/>
          </a:prstGeom>
        </p:spPr>
        <p:txBody>
          <a:bodyPr/>
          <a:lstStyle/>
          <a:p>
            <a:pPr/>
            <a:r>
              <a:t>civilitysaveslives.com</a:t>
            </a:r>
          </a:p>
        </p:txBody>
      </p:sp>
      <p:pic>
        <p:nvPicPr>
          <p:cNvPr id="3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5643" r="0" b="1903"/>
          <a:stretch>
            <a:fillRect/>
          </a:stretch>
        </p:blipFill>
        <p:spPr>
          <a:xfrm>
            <a:off x="824202" y="1296536"/>
            <a:ext cx="10302907" cy="5322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Disruptive Behaviour</a:t>
            </a:r>
          </a:p>
        </p:txBody>
      </p:sp>
      <p:sp>
        <p:nvSpPr>
          <p:cNvPr id="361" name="Content Placeholder 2"/>
          <p:cNvSpPr txBox="1"/>
          <p:nvPr>
            <p:ph type="body" idx="1"/>
          </p:nvPr>
        </p:nvSpPr>
        <p:spPr>
          <a:xfrm>
            <a:off x="645130" y="1627267"/>
            <a:ext cx="10100990" cy="4913195"/>
          </a:xfrm>
          <a:prstGeom prst="rect">
            <a:avLst/>
          </a:prstGeom>
        </p:spPr>
        <p:txBody>
          <a:bodyPr/>
          <a:lstStyle/>
          <a:p>
            <a:pPr/>
            <a:r>
              <a:t>Most hospitals now have Code of Conduct Policies</a:t>
            </a:r>
          </a:p>
          <a:p>
            <a:pPr/>
            <a:r>
              <a:t>2016: Bill 132 (Ontario)</a:t>
            </a:r>
          </a:p>
          <a:p>
            <a:pPr lvl="1" marL="742950" indent="-285750">
              <a:defRPr sz="2800"/>
            </a:pPr>
            <a:r>
              <a:t>Legislation requiring workplace program</a:t>
            </a:r>
          </a:p>
          <a:p>
            <a:pPr lvl="1" marL="742950" indent="-285750">
              <a:defRPr sz="2800"/>
            </a:pPr>
            <a:r>
              <a:t>Amendment of Occupational Health and Safety Act</a:t>
            </a:r>
          </a:p>
          <a:p>
            <a:pPr lvl="1" marL="742950" indent="-285750">
              <a:defRPr sz="2800"/>
            </a:pPr>
            <a:r>
              <a:t>Increased accountability for employers</a:t>
            </a:r>
          </a:p>
          <a:p>
            <a:pPr/>
            <a:r>
              <a:t>Increasing recognition that:</a:t>
            </a:r>
          </a:p>
          <a:p>
            <a:pPr lvl="1" marL="742950" indent="-285750">
              <a:defRPr sz="2800"/>
            </a:pPr>
            <a:r>
              <a:t>Not only bad for colleagues, </a:t>
            </a:r>
            <a:r>
              <a:rPr u="sng"/>
              <a:t>bad for patients</a:t>
            </a:r>
          </a:p>
        </p:txBody>
      </p:sp>
      <p:pic>
        <p:nvPicPr>
          <p:cNvPr id="36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5246" y="4646555"/>
            <a:ext cx="2114310" cy="2057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5246" y="2425824"/>
            <a:ext cx="2057319" cy="2057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/>
          <p:nvPr>
            <p:ph type="title"/>
          </p:nvPr>
        </p:nvSpPr>
        <p:spPr>
          <a:xfrm>
            <a:off x="645129" y="99013"/>
            <a:ext cx="9740818" cy="1017947"/>
          </a:xfrm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366" name="Content Placeholder 2"/>
          <p:cNvSpPr txBox="1"/>
          <p:nvPr>
            <p:ph type="body" idx="1"/>
          </p:nvPr>
        </p:nvSpPr>
        <p:spPr>
          <a:xfrm>
            <a:off x="645130" y="1214202"/>
            <a:ext cx="9849998" cy="5295781"/>
          </a:xfrm>
          <a:prstGeom prst="rect">
            <a:avLst/>
          </a:prstGeom>
        </p:spPr>
        <p:txBody>
          <a:bodyPr/>
          <a:lstStyle/>
          <a:p>
            <a:pPr/>
            <a:r>
              <a:t>Royal College</a:t>
            </a:r>
          </a:p>
          <a:p>
            <a:pPr lvl="1" marL="742950" indent="-285750">
              <a:defRPr sz="2200"/>
            </a:pPr>
            <a:r>
              <a:rPr u="sng">
                <a:solidFill>
                  <a:srgbClr val="C4E46E"/>
                </a:solidFill>
                <a:uFill>
                  <a:solidFill>
                    <a:srgbClr val="C4E46E"/>
                  </a:solidFill>
                </a:uFill>
                <a:hlinkClick r:id="rId2" invalidUrl="" action="" tgtFrame="" tooltip="" history="1" highlightClick="0" endSnd="0"/>
              </a:rPr>
              <a:t>https://www.royalcollege.ca/en/search.html?fulltext=&amp;format=powerpoint&amp;type=document</a:t>
            </a:r>
            <a:endParaRPr sz="2800"/>
          </a:p>
          <a:p>
            <a:pPr/>
            <a:r>
              <a:t>CMPA</a:t>
            </a:r>
          </a:p>
          <a:p>
            <a:pPr lvl="1" marL="742950" indent="-285750">
              <a:defRPr sz="2200"/>
            </a:pPr>
            <a:r>
              <a:rPr u="sng">
                <a:solidFill>
                  <a:srgbClr val="C4E46E"/>
                </a:solidFill>
                <a:uFill>
                  <a:solidFill>
                    <a:srgbClr val="C4E46E"/>
                  </a:solidFill>
                </a:uFill>
                <a:hlinkClick r:id="rId3" invalidUrl="" action="" tgtFrame="" tooltip="" history="1" highlightClick="0" endSnd="0"/>
              </a:rPr>
              <a:t>https://www.cmpa-acpm.ca/en/education-events/good-practices/physician-team/situational-awareness</a:t>
            </a:r>
          </a:p>
          <a:p>
            <a:pPr/>
            <a:r>
              <a:t>civilitysaveslives.com</a:t>
            </a:r>
          </a:p>
          <a:p>
            <a:pPr/>
            <a:r>
              <a:t>Uncredited images</a:t>
            </a:r>
          </a:p>
          <a:p>
            <a:pPr lvl="1" marL="742950" indent="-285750">
              <a:defRPr sz="2200"/>
            </a:pPr>
            <a:r>
              <a:rPr u="sng">
                <a:solidFill>
                  <a:srgbClr val="C4E46E"/>
                </a:solidFill>
                <a:uFill>
                  <a:solidFill>
                    <a:srgbClr val="C4E46E"/>
                  </a:solidFill>
                </a:uFill>
                <a:hlinkClick r:id="rId4" invalidUrl="" action="" tgtFrame="" tooltip="" history="1" highlightClick="0" endSnd="0"/>
              </a:rPr>
              <a:t>Freepik.com</a:t>
            </a:r>
          </a:p>
        </p:txBody>
      </p:sp>
      <p:pic>
        <p:nvPicPr>
          <p:cNvPr id="367" name="Content Placeholder 4" descr="Content Placeholder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92854" y="4742688"/>
            <a:ext cx="1855354" cy="1860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36992" y="4746285"/>
            <a:ext cx="1807621" cy="1860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90498" y="4742688"/>
            <a:ext cx="1909237" cy="1864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3"/>
          <p:cNvSpPr txBox="1"/>
          <p:nvPr>
            <p:ph type="ctrTitle"/>
          </p:nvPr>
        </p:nvSpPr>
        <p:spPr>
          <a:xfrm>
            <a:off x="1154954" y="1447799"/>
            <a:ext cx="8825660" cy="3329582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The End!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1"/>
          <p:cNvSpPr txBox="1"/>
          <p:nvPr>
            <p:ph type="title"/>
          </p:nvPr>
        </p:nvSpPr>
        <p:spPr>
          <a:xfrm>
            <a:off x="294467" y="5517396"/>
            <a:ext cx="11670226" cy="1078208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This work is licensed under CC BY-NC-SA 4.0. To view a copy of this license, visit: </a:t>
            </a:r>
            <a:r>
              <a:rPr>
                <a:solidFill>
                  <a:schemeClr val="accent1"/>
                </a:solidFill>
              </a:rPr>
              <a:t>https://creativecommons.org/licenses/by-nc-sa/4.0/</a:t>
            </a:r>
          </a:p>
        </p:txBody>
      </p:sp>
      <p:pic>
        <p:nvPicPr>
          <p:cNvPr id="3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826" y="595240"/>
            <a:ext cx="8649347" cy="4776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712606" y="225069"/>
            <a:ext cx="9404723" cy="1400532"/>
          </a:xfrm>
          <a:prstGeom prst="rect">
            <a:avLst/>
          </a:prstGeom>
        </p:spPr>
        <p:txBody>
          <a:bodyPr/>
          <a:lstStyle/>
          <a:p>
            <a:pPr/>
            <a:r>
              <a:t>Ottawa Anesthesia QPS Curriculum</a:t>
            </a:r>
          </a:p>
        </p:txBody>
      </p:sp>
      <p:sp>
        <p:nvSpPr>
          <p:cNvPr id="270" name="Text Placeholder 4"/>
          <p:cNvSpPr txBox="1"/>
          <p:nvPr>
            <p:ph type="body" sz="quarter" idx="1"/>
          </p:nvPr>
        </p:nvSpPr>
        <p:spPr>
          <a:xfrm>
            <a:off x="811214" y="1650999"/>
            <a:ext cx="4396338" cy="5762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PGY 1</a:t>
            </a:r>
          </a:p>
        </p:txBody>
      </p:sp>
      <p:sp>
        <p:nvSpPr>
          <p:cNvPr id="271" name="Content Placeholder 2"/>
          <p:cNvSpPr txBox="1"/>
          <p:nvPr/>
        </p:nvSpPr>
        <p:spPr>
          <a:xfrm>
            <a:off x="758325" y="2463800"/>
            <a:ext cx="4762102" cy="374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Intro to Safety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Handover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Stress and Substance Abuse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IPAC Session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Positioning Workshop</a:t>
            </a:r>
          </a:p>
        </p:txBody>
      </p:sp>
      <p:sp>
        <p:nvSpPr>
          <p:cNvPr id="272" name="Text Placeholder 5"/>
          <p:cNvSpPr/>
          <p:nvPr>
            <p:ph type="body" idx="21"/>
          </p:nvPr>
        </p:nvSpPr>
        <p:spPr>
          <a:xfrm>
            <a:off x="6095999" y="1650999"/>
            <a:ext cx="3723241" cy="5762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PGY 2-4</a:t>
            </a:r>
          </a:p>
        </p:txBody>
      </p:sp>
      <p:sp>
        <p:nvSpPr>
          <p:cNvPr id="273" name="Content Placeholder 3"/>
          <p:cNvSpPr txBox="1"/>
          <p:nvPr/>
        </p:nvSpPr>
        <p:spPr>
          <a:xfrm>
            <a:off x="6054408" y="2463800"/>
            <a:ext cx="5379267" cy="374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Intro to Quality Improvement 1</a:t>
            </a:r>
            <a:endParaRPr sz="900"/>
          </a:p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Intro to Quality Improvement 2</a:t>
            </a:r>
            <a:endParaRPr sz="900"/>
          </a:p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Systems Thinking and Design</a:t>
            </a:r>
            <a:endParaRPr sz="900"/>
          </a:p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Human Factors</a:t>
            </a:r>
            <a:endParaRPr sz="900"/>
          </a:p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Resource Stewardship</a:t>
            </a:r>
            <a:endParaRPr sz="900"/>
          </a:p>
          <a:p>
            <a:pPr marL="342900" indent="-3429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60000"/>
              <a:buChar char=""/>
              <a:defRPr sz="28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Situational Awareness, Teamwork and Communication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xfrm>
            <a:off x="318656" y="935180"/>
            <a:ext cx="4555328" cy="3054929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The Royal College</a:t>
            </a:r>
            <a:br/>
            <a:r>
              <a:t>Safety Competencies</a:t>
            </a:r>
          </a:p>
        </p:txBody>
      </p:sp>
      <p:pic>
        <p:nvPicPr>
          <p:cNvPr id="2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4536" y="183732"/>
            <a:ext cx="7007194" cy="649053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Oval 5"/>
          <p:cNvSpPr/>
          <p:nvPr/>
        </p:nvSpPr>
        <p:spPr>
          <a:xfrm>
            <a:off x="5391491" y="2363936"/>
            <a:ext cx="2886077" cy="1943391"/>
          </a:xfrm>
          <a:prstGeom prst="ellipse">
            <a:avLst/>
          </a:prstGeom>
          <a:gradFill>
            <a:gsLst>
              <a:gs pos="0">
                <a:srgbClr val="D5F88F">
                  <a:alpha val="0"/>
                </a:srgbClr>
              </a:gs>
              <a:gs pos="100000">
                <a:srgbClr val="FFFFFF">
                  <a:alpha val="80000"/>
                </a:srgbClr>
              </a:gs>
            </a:gsLst>
            <a:path path="circle">
              <a:fillToRect l="37721" t="-19636" r="62278" b="119636"/>
            </a:path>
          </a:gradFill>
          <a:ln w="19050" cap="rnd">
            <a:solidFill>
              <a:srgbClr val="7E9B2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Oval 6"/>
          <p:cNvSpPr/>
          <p:nvPr/>
        </p:nvSpPr>
        <p:spPr>
          <a:xfrm>
            <a:off x="8618145" y="348667"/>
            <a:ext cx="2886077" cy="1943392"/>
          </a:xfrm>
          <a:prstGeom prst="ellipse">
            <a:avLst/>
          </a:prstGeom>
          <a:gradFill>
            <a:gsLst>
              <a:gs pos="0">
                <a:srgbClr val="D5F88F">
                  <a:alpha val="0"/>
                </a:srgbClr>
              </a:gs>
              <a:gs pos="100000">
                <a:srgbClr val="FFFFFF">
                  <a:alpha val="80000"/>
                </a:srgbClr>
              </a:gs>
            </a:gsLst>
            <a:path path="circle">
              <a:fillToRect l="37721" t="-19636" r="62278" b="119636"/>
            </a:path>
          </a:gradFill>
          <a:ln w="19050" cap="rnd">
            <a:solidFill>
              <a:srgbClr val="7E9B2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Elaine Bromiley</a:t>
            </a:r>
          </a:p>
        </p:txBody>
      </p:sp>
      <p:sp>
        <p:nvSpPr>
          <p:cNvPr id="281" name="Content Placeholder 6"/>
          <p:cNvSpPr txBox="1"/>
          <p:nvPr>
            <p:ph type="body" idx="1"/>
          </p:nvPr>
        </p:nvSpPr>
        <p:spPr>
          <a:xfrm>
            <a:off x="645130" y="1402079"/>
            <a:ext cx="9849998" cy="5107904"/>
          </a:xfrm>
          <a:prstGeom prst="rect">
            <a:avLst/>
          </a:prstGeom>
        </p:spPr>
        <p:txBody>
          <a:bodyPr/>
          <a:lstStyle/>
          <a:p>
            <a:pPr/>
            <a:r>
              <a:t>Videos:</a:t>
            </a:r>
          </a:p>
          <a:p>
            <a:pPr lvl="1" marL="742950" indent="-285750">
              <a:defRPr sz="2800"/>
            </a:pPr>
            <a:r>
              <a:t>Re-enactment:</a:t>
            </a:r>
          </a:p>
          <a:p>
            <a:pPr lvl="1" marL="742950" indent="-285750">
              <a:defRPr sz="2200" u="sng">
                <a:solidFill>
                  <a:srgbClr val="0563C1"/>
                </a:solidFill>
              </a:defRPr>
            </a:pPr>
            <a:r>
              <a:rPr>
                <a:solidFill>
                  <a:srgbClr val="C4E46E"/>
                </a:solidFill>
                <a:uFill>
                  <a:solidFill>
                    <a:srgbClr val="C4E46E"/>
                  </a:solidFill>
                </a:uFill>
                <a:hlinkClick r:id="rId2" invalidUrl="" action="" tgtFrame="" tooltip="" history="1" highlightClick="0" endSnd="0"/>
              </a:rPr>
              <a:t>https://www.youtube.com/watch?v=6qKYRDxwQf8</a:t>
            </a:r>
          </a:p>
          <a:p>
            <a:pPr lvl="1" marL="742950" indent="-285750">
              <a:defRPr sz="2800"/>
            </a:pPr>
            <a:r>
              <a:t>Martin Bromiley’s account:</a:t>
            </a:r>
          </a:p>
          <a:p>
            <a:pPr lvl="1" marL="742950" indent="-285750">
              <a:defRPr sz="2200"/>
            </a:pPr>
            <a:r>
              <a:rPr u="sng">
                <a:solidFill>
                  <a:srgbClr val="C4E46E"/>
                </a:solidFill>
                <a:uFill>
                  <a:solidFill>
                    <a:srgbClr val="C4E46E"/>
                  </a:solidFill>
                </a:uFill>
                <a:hlinkClick r:id="rId3" invalidUrl="" action="" tgtFrame="" tooltip="" history="1" highlightClick="0" endSnd="0"/>
              </a:rPr>
              <a:t>https://www.youtube.com/watch?v=VndU2zap_Rg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6304" y="1303272"/>
            <a:ext cx="4225545" cy="3503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4184" y="4580940"/>
            <a:ext cx="2067656" cy="2018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67826" y="4580940"/>
            <a:ext cx="2067656" cy="2049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Situational Awareness (SA)</a:t>
            </a:r>
          </a:p>
        </p:txBody>
      </p:sp>
      <p:sp>
        <p:nvSpPr>
          <p:cNvPr id="287" name="Content Placeholder 2"/>
          <p:cNvSpPr txBox="1"/>
          <p:nvPr>
            <p:ph type="body" idx="1"/>
          </p:nvPr>
        </p:nvSpPr>
        <p:spPr>
          <a:xfrm>
            <a:off x="645129" y="1596788"/>
            <a:ext cx="10969115" cy="4913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Situation: set of environmental conditions/system states</a:t>
            </a:r>
          </a:p>
          <a:p>
            <a:pPr>
              <a:lnSpc>
                <a:spcPct val="90000"/>
              </a:lnSpc>
            </a:pPr>
            <a:r>
              <a:t>Elements of a clinical situation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Patient (PMHx, current clinical circumstances)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Environment (physical and human)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Task</a:t>
            </a:r>
          </a:p>
          <a:p>
            <a:pPr lvl="1" marL="742950" indent="-285750">
              <a:lnSpc>
                <a:spcPct val="90000"/>
              </a:lnSpc>
              <a:defRPr sz="2800"/>
            </a:pPr>
            <a:r>
              <a:t>Time </a:t>
            </a:r>
          </a:p>
          <a:p>
            <a:pPr>
              <a:lnSpc>
                <a:spcPct val="90000"/>
              </a:lnSpc>
            </a:pPr>
            <a:r>
              <a:t>Clear knowledge of « what’s going on » and not losing sight of the big picture</a:t>
            </a:r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8014" t="10164" r="9016" b="8525"/>
          <a:stretch>
            <a:fillRect/>
          </a:stretch>
        </p:blipFill>
        <p:spPr>
          <a:xfrm>
            <a:off x="8559382" y="2188565"/>
            <a:ext cx="2845000" cy="2788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Situational Awareness</a:t>
            </a:r>
          </a:p>
        </p:txBody>
      </p:sp>
      <p:sp>
        <p:nvSpPr>
          <p:cNvPr id="291" name="Content Placeholder 2"/>
          <p:cNvSpPr txBox="1"/>
          <p:nvPr>
            <p:ph type="body" idx="1"/>
          </p:nvPr>
        </p:nvSpPr>
        <p:spPr>
          <a:xfrm>
            <a:off x="645128" y="1596788"/>
            <a:ext cx="11073260" cy="4913194"/>
          </a:xfrm>
          <a:prstGeom prst="rect">
            <a:avLst/>
          </a:prstGeom>
        </p:spPr>
        <p:txBody>
          <a:bodyPr/>
          <a:lstStyle/>
          <a:p>
            <a:pPr/>
            <a:r>
              <a:t>One of the most critical non-technical skills in healthcare</a:t>
            </a:r>
          </a:p>
          <a:p>
            <a:pPr/>
            <a:r>
              <a:t>Central to safe/effective decision-making</a:t>
            </a:r>
          </a:p>
          <a:p>
            <a:pPr/>
            <a:r>
              <a:t>Impacted by </a:t>
            </a:r>
          </a:p>
          <a:p>
            <a:pPr lvl="1" marL="742950" indent="-285750">
              <a:defRPr sz="2800"/>
            </a:pPr>
            <a:r>
              <a:t>Fatigue, stress, cognitive overload</a:t>
            </a:r>
          </a:p>
          <a:p>
            <a:pPr lvl="1" marL="742950" indent="-285750">
              <a:defRPr sz="2800"/>
            </a:pPr>
            <a:r>
              <a:t>Distractions, Interruptions</a:t>
            </a:r>
          </a:p>
          <a:p>
            <a:pPr lvl="1" marL="742950" indent="-285750">
              <a:defRPr sz="2800"/>
            </a:pPr>
            <a:r>
              <a:t>Knowledge gaps, cognitive/attentional biases</a:t>
            </a:r>
          </a:p>
          <a:p>
            <a:pPr/>
            <a:r>
              <a:t>Loss of SA = unconscious process</a:t>
            </a:r>
          </a:p>
        </p:txBody>
      </p:sp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6918" y="2481304"/>
            <a:ext cx="5133217" cy="4277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SA Components (G-U-T)</a:t>
            </a:r>
          </a:p>
        </p:txBody>
      </p:sp>
      <p:sp>
        <p:nvSpPr>
          <p:cNvPr id="297" name="Content Placeholder 2"/>
          <p:cNvSpPr txBox="1"/>
          <p:nvPr>
            <p:ph type="body" idx="1"/>
          </p:nvPr>
        </p:nvSpPr>
        <p:spPr>
          <a:xfrm>
            <a:off x="645130" y="1596788"/>
            <a:ext cx="9849998" cy="4913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b="1" sz="3300"/>
            </a:pPr>
            <a:r>
              <a:t>G</a:t>
            </a:r>
            <a:r>
              <a:rPr b="0"/>
              <a:t>etting information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Scan/search, pay attention, remain watchful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Communicate information to peers</a:t>
            </a:r>
          </a:p>
          <a:p>
            <a:pPr>
              <a:lnSpc>
                <a:spcPct val="90000"/>
              </a:lnSpc>
              <a:defRPr b="1" sz="3300"/>
            </a:pPr>
            <a:r>
              <a:t>U</a:t>
            </a:r>
            <a:r>
              <a:rPr b="0"/>
              <a:t>nderstanding the information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Compare with expectations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Check accuracy/completeness of info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Diagnose/interpret the situation</a:t>
            </a:r>
          </a:p>
          <a:p>
            <a:pPr>
              <a:lnSpc>
                <a:spcPct val="90000"/>
              </a:lnSpc>
              <a:defRPr b="1" sz="3300"/>
            </a:pPr>
            <a:r>
              <a:t>T</a:t>
            </a:r>
            <a:r>
              <a:rPr b="0"/>
              <a:t>hink ahead (applying the understanding)</a:t>
            </a:r>
          </a:p>
          <a:p>
            <a:pPr lvl="1" marL="742950" indent="-285750">
              <a:lnSpc>
                <a:spcPct val="90000"/>
              </a:lnSpc>
              <a:defRPr sz="2500"/>
            </a:pPr>
            <a:r>
              <a:t>Anticipate possible outcomes and take necessary actions</a:t>
            </a:r>
          </a:p>
        </p:txBody>
      </p:sp>
      <p:pic>
        <p:nvPicPr>
          <p:cNvPr id="29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9474" t="9474" r="9367" b="5074"/>
          <a:stretch>
            <a:fillRect/>
          </a:stretch>
        </p:blipFill>
        <p:spPr>
          <a:xfrm>
            <a:off x="8456730" y="1499543"/>
            <a:ext cx="3550338" cy="3364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/>
          <p:nvPr>
            <p:ph type="title"/>
          </p:nvPr>
        </p:nvSpPr>
        <p:spPr>
          <a:xfrm>
            <a:off x="645129" y="99013"/>
            <a:ext cx="9740818" cy="1400532"/>
          </a:xfrm>
          <a:prstGeom prst="rect">
            <a:avLst/>
          </a:prstGeom>
        </p:spPr>
        <p:txBody>
          <a:bodyPr/>
          <a:lstStyle/>
          <a:p>
            <a:pPr/>
            <a:r>
              <a:t>Situational Awareness is a Process</a:t>
            </a:r>
          </a:p>
        </p:txBody>
      </p:sp>
      <p:pic>
        <p:nvPicPr>
          <p:cNvPr id="30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206" t="0" r="2862" b="0"/>
          <a:stretch>
            <a:fillRect/>
          </a:stretch>
        </p:blipFill>
        <p:spPr>
          <a:xfrm>
            <a:off x="182835" y="1897039"/>
            <a:ext cx="11786178" cy="4490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4136" y="1353015"/>
            <a:ext cx="1645029" cy="1649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0000FF"/>
      </a:hlink>
      <a:folHlink>
        <a:srgbClr val="FF00FF"/>
      </a:folHlink>
    </a:clrScheme>
    <a:fontScheme name="Io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